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60" r:id="rId3"/>
    <p:sldId id="311" r:id="rId4"/>
    <p:sldId id="321" r:id="rId5"/>
    <p:sldId id="318" r:id="rId6"/>
    <p:sldId id="320" r:id="rId7"/>
    <p:sldId id="342" r:id="rId8"/>
    <p:sldId id="313" r:id="rId9"/>
    <p:sldId id="314" r:id="rId10"/>
    <p:sldId id="324" r:id="rId11"/>
    <p:sldId id="330" r:id="rId12"/>
    <p:sldId id="334" r:id="rId13"/>
    <p:sldId id="333" r:id="rId14"/>
    <p:sldId id="331" r:id="rId15"/>
    <p:sldId id="332" r:id="rId16"/>
    <p:sldId id="336" r:id="rId17"/>
    <p:sldId id="337" r:id="rId18"/>
    <p:sldId id="338" r:id="rId19"/>
    <p:sldId id="322" r:id="rId20"/>
    <p:sldId id="340" r:id="rId21"/>
    <p:sldId id="329" r:id="rId22"/>
    <p:sldId id="312" r:id="rId23"/>
    <p:sldId id="326" r:id="rId24"/>
    <p:sldId id="343" r:id="rId25"/>
    <p:sldId id="344" r:id="rId26"/>
    <p:sldId id="345" r:id="rId27"/>
    <p:sldId id="348" r:id="rId28"/>
    <p:sldId id="349" r:id="rId29"/>
    <p:sldId id="351" r:id="rId30"/>
    <p:sldId id="350" r:id="rId31"/>
    <p:sldId id="357" r:id="rId32"/>
    <p:sldId id="359" r:id="rId33"/>
    <p:sldId id="358" r:id="rId34"/>
    <p:sldId id="346" r:id="rId35"/>
    <p:sldId id="352" r:id="rId36"/>
    <p:sldId id="327" r:id="rId37"/>
    <p:sldId id="353" r:id="rId38"/>
    <p:sldId id="354" r:id="rId39"/>
    <p:sldId id="355" r:id="rId40"/>
    <p:sldId id="315" r:id="rId41"/>
    <p:sldId id="26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D90F0-72B1-4744-83BB-FB9BD842787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7E03F-33FD-4410-98B5-526315850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4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AB62EDAA-D577-4CF8-88E8-4FF1EED748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3D00E441-4B65-46BE-B5E4-B07722DA55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9B3BDFD0-7D61-4661-9FE5-721C9B754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82E20B-9464-4D10-9E79-85A94F93A8A7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8D6F1-5866-40EF-B846-E47CB3A0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7D5CFF-8644-4CEB-AE26-29E26A133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39B169-CD65-4FE4-88AC-3FF2E22D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3C17EF-FA29-482A-A077-9888B3EE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C0B27-BB6E-4F19-BC60-F0F0F07C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1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7EDAF-7858-4E19-A78C-D0E00B98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2F953E-3498-49A9-8084-1B53ED0BD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27867-77F9-4F5B-B5A5-8D8820F7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5A17B7-8AB1-4869-B0E9-F559553C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C5FF25-E200-4573-9B15-8FCA2AE4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0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1BDE63-26D2-452F-9251-EB0F49A01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F7475A-4ADE-436E-8477-5B10E4A86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810D1-4E16-4C63-9AA6-BCF3E54D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83B9-C669-4814-B547-8DB0E232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809609-A560-4EDA-9408-4836A529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0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D4059-A234-48C7-B33E-82524C34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4BA5D-9863-47DB-B094-A3693EAC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2F57F7-FAE3-4F20-BFA7-A7E6F2D6B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4EF7E-8A69-496B-B6BA-96D14619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1307EC-0101-4835-AD70-42363F76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7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3A32B-7A0C-45A6-AAEA-A1F1A2E6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6D4F9-9F7B-462B-955B-0A41D917A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D83E8-831B-4190-9C67-EE3D312F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C38C9F-234C-4E66-A6A8-AB59951B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C71E09-5EA6-4DDB-B0E2-DAAE7889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0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0B796-06F3-4A9F-8B5C-FE025D6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E987D9-CB31-4856-9121-19CFC0196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A2D5EB-E01A-45B9-8039-205DCBF75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A4202F-9408-42E9-B72E-24E6CDA0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8A5E1B-8AC6-4967-B229-E9BFE786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0EA5E3-B0E0-4AA9-998D-D49F61E8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4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189BA-E121-404E-9BE0-0C9B1FB68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BF563D-A607-4650-95CA-0D09350F7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752BE7-B8EC-430C-B9B1-71B637B4F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506C58-CDC6-4DAF-A2D7-A1D362E12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165220-DF3D-4163-BF5C-7636C0CA9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BEE06A-3DB1-4DE5-B22B-F7530915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D4B944-41B6-4906-9209-FD75CF13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70B222-EF48-4414-BE6B-F52CE696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9C2B5-C56A-4D88-921C-831583E2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C95E18-008A-4E19-9EAB-4AC5F52D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1B0E86-A9BF-45FB-9F52-954A84E2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6D86F-50C9-4464-B69D-9B544CB7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2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113808-C303-4298-91FA-0C79B7FB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416A0E-DF44-4FF5-B7FB-F3365958F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458BB6-BB38-406B-92E2-E50B6431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3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AD7FC-CC01-4B06-A3FE-91DCC635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A1D04A-EC5D-42F8-B962-3B91045A0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C84673-92D7-4972-8902-E41360A46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5A2A48-24EC-4152-AE71-2D8603497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EF05ED-5F39-49DB-B21F-D82C10EA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9A550D-E500-4BD8-A3FA-42699E1B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EC587-FF48-4BB4-8B59-E5EA2EA9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1096F1-906A-4CD3-8818-DA8202AA8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793B5F-C324-4367-AF60-A6F7758B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4DD24-482C-4D2A-9BC1-61DD3E387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93646-2950-4E2B-8A4E-EC1967E0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1C430A-9EA9-4A8A-829C-6EDCC88F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3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5714FB-1ACD-4BBE-9D23-47E5FBC42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1939C3-F686-41BA-84C4-45F0139D9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30D3E9-F061-4E9C-96B5-0D1149ACA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F2A5E-CDEB-4303-A070-37756106269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2522D6-7840-492D-B26B-A050EC15E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8B5083-9FC1-4E33-AFF6-56831E1A0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32E8A-501F-461D-92C1-6C50CF6B6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9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" Type="http://schemas.openxmlformats.org/officeDocument/2006/relationships/tags" Target="../tags/tag75.xml"/><Relationship Id="rId21" Type="http://schemas.openxmlformats.org/officeDocument/2006/relationships/tags" Target="../tags/tag93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tags" Target="../tags/tag92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tags" Target="../tags/tag96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10" Type="http://schemas.openxmlformats.org/officeDocument/2006/relationships/tags" Target="../tags/tag82.xml"/><Relationship Id="rId19" Type="http://schemas.openxmlformats.org/officeDocument/2006/relationships/tags" Target="../tags/tag91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tags" Target="../tags/tag9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F20FAC32-009F-4D8C-94F4-2227AB5881CF}"/>
              </a:ext>
            </a:extLst>
          </p:cNvPr>
          <p:cNvSpPr/>
          <p:nvPr/>
        </p:nvSpPr>
        <p:spPr>
          <a:xfrm>
            <a:off x="1523999" y="3200241"/>
            <a:ext cx="9144000" cy="70008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5" name="文本框 47">
            <a:extLst>
              <a:ext uri="{FF2B5EF4-FFF2-40B4-BE49-F238E27FC236}">
                <a16:creationId xmlns:a16="http://schemas.microsoft.com/office/drawing/2014/main" id="{73957915-A8FB-4129-9791-35C4AAA53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9312" y="1939646"/>
            <a:ext cx="8833376" cy="83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4800" b="1" dirty="0">
                <a:latin typeface="微软雅黑" panose="020B0503020204020204" pitchFamily="34" charset="-122"/>
              </a:rPr>
              <a:t>Generative Adversarial Nets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901CE4-F6F6-4512-A12F-245AAABA2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670" y="119811"/>
            <a:ext cx="1672885" cy="16058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8F43E75-5F38-4E38-A563-BD6486F621D0}"/>
              </a:ext>
            </a:extLst>
          </p:cNvPr>
          <p:cNvSpPr txBox="1"/>
          <p:nvPr/>
        </p:nvSpPr>
        <p:spPr>
          <a:xfrm>
            <a:off x="7207488" y="4432274"/>
            <a:ext cx="4341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</a:t>
            </a:r>
            <a:r>
              <a:rPr lang="en-US" altLang="zh-CN" sz="2400" i="1" dirty="0"/>
              <a:t>eep Learning in Earth Science v2 Lecture 5</a:t>
            </a:r>
          </a:p>
          <a:p>
            <a:r>
              <a:rPr lang="en-US" sz="2400" i="1" dirty="0"/>
              <a:t>By Xiao </a:t>
            </a:r>
            <a:r>
              <a:rPr lang="en-US" sz="2400" i="1" dirty="0" err="1"/>
              <a:t>Zhuowei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i="1" dirty="0"/>
              <a:t>10.25.2019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8FF726-1062-46FB-8D21-54CA3D4F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235" y="3746758"/>
            <a:ext cx="6080329" cy="26487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62E017-CE84-483F-B4E0-DB80B19FCF8E}"/>
              </a:ext>
            </a:extLst>
          </p:cNvPr>
          <p:cNvSpPr txBox="1"/>
          <p:nvPr/>
        </p:nvSpPr>
        <p:spPr>
          <a:xfrm>
            <a:off x="877888" y="1069102"/>
            <a:ext cx="87223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GAN is a special case of Adversarial Process where the components are neural networks.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The first net Generate Net G generates fake data G(z) from the input random vector 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The second net Discriminator Net D tries to tell the difference between the real data x and the fake data G(z).</a:t>
            </a:r>
          </a:p>
        </p:txBody>
      </p:sp>
    </p:spTree>
    <p:extLst>
      <p:ext uri="{BB962C8B-B14F-4D97-AF65-F5344CB8AC3E}">
        <p14:creationId xmlns:p14="http://schemas.microsoft.com/office/powerpoint/2010/main" val="91712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05C3286-BDA2-47BE-B761-DEB25C6C2299}"/>
                  </a:ext>
                </a:extLst>
              </p:cNvPr>
              <p:cNvSpPr txBox="1"/>
              <p:nvPr/>
            </p:nvSpPr>
            <p:spPr>
              <a:xfrm>
                <a:off x="1341221" y="1906259"/>
                <a:ext cx="2939846" cy="641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05C3286-BDA2-47BE-B761-DEB25C6C2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221" y="1906259"/>
                <a:ext cx="2939846" cy="6415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BADA4F8-61BF-4063-BE7B-F4A563D1D94B}"/>
              </a:ext>
            </a:extLst>
          </p:cNvPr>
          <p:cNvSpPr txBox="1"/>
          <p:nvPr/>
        </p:nvSpPr>
        <p:spPr>
          <a:xfrm>
            <a:off x="696912" y="1235298"/>
            <a:ext cx="4228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Objection function of GAN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C47590-C210-4C01-8C84-1305F9B524C5}"/>
                  </a:ext>
                </a:extLst>
              </p:cNvPr>
              <p:cNvSpPr txBox="1"/>
              <p:nvPr/>
            </p:nvSpPr>
            <p:spPr>
              <a:xfrm>
                <a:off x="88492" y="2935691"/>
                <a:ext cx="8765586" cy="1927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𝑝𝑧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C47590-C210-4C01-8C84-1305F9B5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2" y="2935691"/>
                <a:ext cx="8765586" cy="1927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02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05C3286-BDA2-47BE-B761-DEB25C6C2299}"/>
                  </a:ext>
                </a:extLst>
              </p:cNvPr>
              <p:cNvSpPr txBox="1"/>
              <p:nvPr/>
            </p:nvSpPr>
            <p:spPr>
              <a:xfrm>
                <a:off x="1341221" y="1906259"/>
                <a:ext cx="2939846" cy="641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05C3286-BDA2-47BE-B761-DEB25C6C2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221" y="1906259"/>
                <a:ext cx="2939846" cy="6415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BADA4F8-61BF-4063-BE7B-F4A563D1D94B}"/>
              </a:ext>
            </a:extLst>
          </p:cNvPr>
          <p:cNvSpPr txBox="1"/>
          <p:nvPr/>
        </p:nvSpPr>
        <p:spPr>
          <a:xfrm>
            <a:off x="696912" y="1235298"/>
            <a:ext cx="4228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Objection function of GAN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C47590-C210-4C01-8C84-1305F9B524C5}"/>
                  </a:ext>
                </a:extLst>
              </p:cNvPr>
              <p:cNvSpPr txBox="1"/>
              <p:nvPr/>
            </p:nvSpPr>
            <p:spPr>
              <a:xfrm>
                <a:off x="68827" y="3623949"/>
                <a:ext cx="8765586" cy="1927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𝑝𝑧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C47590-C210-4C01-8C84-1305F9B5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7" y="3623949"/>
                <a:ext cx="8765586" cy="1927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C735549-7C87-4F8F-B6F7-85F14A230EDB}"/>
              </a:ext>
            </a:extLst>
          </p:cNvPr>
          <p:cNvSpPr txBox="1"/>
          <p:nvPr/>
        </p:nvSpPr>
        <p:spPr>
          <a:xfrm>
            <a:off x="696912" y="2945246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" panose="02020502060506020403" pitchFamily="18" charset="0"/>
              </a:rPr>
              <a:t>When training </a:t>
            </a:r>
            <a:r>
              <a:rPr lang="en-US" sz="2800" dirty="0">
                <a:latin typeface="Adobe Garamond Pro Bold" panose="02020702060506020403" pitchFamily="18" charset="0"/>
              </a:rPr>
              <a:t>D: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6EF7DF-EC5C-43B2-9C45-2FFA055CA646}"/>
              </a:ext>
            </a:extLst>
          </p:cNvPr>
          <p:cNvSpPr/>
          <p:nvPr/>
        </p:nvSpPr>
        <p:spPr>
          <a:xfrm>
            <a:off x="3544093" y="4168621"/>
            <a:ext cx="2469990" cy="7090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3EE295-35AE-40CC-B3DC-25C420AAE051}"/>
              </a:ext>
            </a:extLst>
          </p:cNvPr>
          <p:cNvSpPr/>
          <p:nvPr/>
        </p:nvSpPr>
        <p:spPr>
          <a:xfrm>
            <a:off x="3626010" y="4913645"/>
            <a:ext cx="4131642" cy="7090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5650082-9647-4B68-8660-59ED0CD90E5B}"/>
              </a:ext>
            </a:extLst>
          </p:cNvPr>
          <p:cNvCxnSpPr/>
          <p:nvPr/>
        </p:nvCxnSpPr>
        <p:spPr>
          <a:xfrm flipV="1">
            <a:off x="5791200" y="3136490"/>
            <a:ext cx="1189703" cy="1032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EAE881D-3906-4C15-A4EF-6005447C13C1}"/>
              </a:ext>
            </a:extLst>
          </p:cNvPr>
          <p:cNvCxnSpPr>
            <a:cxnSpLocks/>
          </p:cNvCxnSpPr>
          <p:nvPr/>
        </p:nvCxnSpPr>
        <p:spPr>
          <a:xfrm flipV="1">
            <a:off x="7757652" y="3528221"/>
            <a:ext cx="1976283" cy="1542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7729C46-A388-4415-87A7-F2E7E71397F2}"/>
                  </a:ext>
                </a:extLst>
              </p:cNvPr>
              <p:cNvSpPr/>
              <p:nvPr/>
            </p:nvSpPr>
            <p:spPr>
              <a:xfrm>
                <a:off x="6745418" y="2696049"/>
                <a:ext cx="18166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should be 1</a:t>
                </a: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7729C46-A388-4415-87A7-F2E7E7139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418" y="2696049"/>
                <a:ext cx="1816651" cy="369332"/>
              </a:xfrm>
              <a:prstGeom prst="rect">
                <a:avLst/>
              </a:prstGeom>
              <a:blipFill>
                <a:blip r:embed="rId4"/>
                <a:stretch>
                  <a:fillRect t="-8197" r="-167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1441DD0-76AE-4C79-B823-633E8E051B29}"/>
                  </a:ext>
                </a:extLst>
              </p:cNvPr>
              <p:cNvSpPr/>
              <p:nvPr/>
            </p:nvSpPr>
            <p:spPr>
              <a:xfrm>
                <a:off x="9223258" y="3065381"/>
                <a:ext cx="2150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should be 0</a:t>
                </a: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1441DD0-76AE-4C79-B823-633E8E051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258" y="3065381"/>
                <a:ext cx="2150782" cy="369332"/>
              </a:xfrm>
              <a:prstGeom prst="rect">
                <a:avLst/>
              </a:prstGeom>
              <a:blipFill>
                <a:blip r:embed="rId5"/>
                <a:stretch>
                  <a:fillRect t="-10000" r="-17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17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E6C9C5-494A-471B-815B-6148E0A6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085543"/>
            <a:ext cx="86391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5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62B685-6F4D-4E20-9397-86905AE3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002121"/>
            <a:ext cx="84201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2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CCC352-6878-46F8-9777-FDFE9146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998589"/>
            <a:ext cx="8420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1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05C3286-BDA2-47BE-B761-DEB25C6C2299}"/>
                  </a:ext>
                </a:extLst>
              </p:cNvPr>
              <p:cNvSpPr txBox="1"/>
              <p:nvPr/>
            </p:nvSpPr>
            <p:spPr>
              <a:xfrm>
                <a:off x="1341221" y="1906259"/>
                <a:ext cx="2939846" cy="641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05C3286-BDA2-47BE-B761-DEB25C6C2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221" y="1906259"/>
                <a:ext cx="2939846" cy="6415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BADA4F8-61BF-4063-BE7B-F4A563D1D94B}"/>
              </a:ext>
            </a:extLst>
          </p:cNvPr>
          <p:cNvSpPr txBox="1"/>
          <p:nvPr/>
        </p:nvSpPr>
        <p:spPr>
          <a:xfrm>
            <a:off x="696912" y="1235298"/>
            <a:ext cx="4228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Objection function of GAN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C47590-C210-4C01-8C84-1305F9B524C5}"/>
                  </a:ext>
                </a:extLst>
              </p:cNvPr>
              <p:cNvSpPr txBox="1"/>
              <p:nvPr/>
            </p:nvSpPr>
            <p:spPr>
              <a:xfrm>
                <a:off x="68827" y="3623949"/>
                <a:ext cx="8765586" cy="1927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𝑝𝑧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7C47590-C210-4C01-8C84-1305F9B5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7" y="3623949"/>
                <a:ext cx="8765586" cy="1927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C735549-7C87-4F8F-B6F7-85F14A230EDB}"/>
              </a:ext>
            </a:extLst>
          </p:cNvPr>
          <p:cNvSpPr txBox="1"/>
          <p:nvPr/>
        </p:nvSpPr>
        <p:spPr>
          <a:xfrm>
            <a:off x="696912" y="2945246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" panose="02020502060506020403" pitchFamily="18" charset="0"/>
              </a:rPr>
              <a:t>When training </a:t>
            </a:r>
            <a:r>
              <a:rPr lang="en-US" sz="2800" dirty="0">
                <a:latin typeface="Adobe Garamond Pro Bold" panose="02020702060506020403" pitchFamily="18" charset="0"/>
              </a:rPr>
              <a:t>G: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3EE295-35AE-40CC-B3DC-25C420AAE051}"/>
              </a:ext>
            </a:extLst>
          </p:cNvPr>
          <p:cNvSpPr/>
          <p:nvPr/>
        </p:nvSpPr>
        <p:spPr>
          <a:xfrm>
            <a:off x="3626010" y="4913645"/>
            <a:ext cx="4131642" cy="7090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EAE881D-3906-4C15-A4EF-6005447C13C1}"/>
              </a:ext>
            </a:extLst>
          </p:cNvPr>
          <p:cNvCxnSpPr>
            <a:cxnSpLocks/>
          </p:cNvCxnSpPr>
          <p:nvPr/>
        </p:nvCxnSpPr>
        <p:spPr>
          <a:xfrm flipV="1">
            <a:off x="7757652" y="3528221"/>
            <a:ext cx="1976283" cy="1542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1441DD0-76AE-4C79-B823-633E8E051B29}"/>
                  </a:ext>
                </a:extLst>
              </p:cNvPr>
              <p:cNvSpPr/>
              <p:nvPr/>
            </p:nvSpPr>
            <p:spPr>
              <a:xfrm>
                <a:off x="9223258" y="3065381"/>
                <a:ext cx="21507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should be 1</a:t>
                </a: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1441DD0-76AE-4C79-B823-633E8E051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258" y="3065381"/>
                <a:ext cx="2150782" cy="369332"/>
              </a:xfrm>
              <a:prstGeom prst="rect">
                <a:avLst/>
              </a:prstGeom>
              <a:blipFill>
                <a:blip r:embed="rId4"/>
                <a:stretch>
                  <a:fillRect t="-10000" r="-17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68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BDAD1F-5D80-4518-8066-9D5B95E5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096911"/>
            <a:ext cx="85534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B7AAD0-6113-49AF-93F4-E930938AC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407" y="1043908"/>
            <a:ext cx="82010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9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39BDBB-D328-4B58-9138-5F7A37804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82" y="1158516"/>
            <a:ext cx="84010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3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9">
            <a:extLst>
              <a:ext uri="{FF2B5EF4-FFF2-40B4-BE49-F238E27FC236}">
                <a16:creationId xmlns:a16="http://schemas.microsoft.com/office/drawing/2014/main" id="{607CBB51-B26C-45D0-9AB4-26FC0BFB6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127000"/>
            <a:ext cx="1030288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5500">
                <a:solidFill>
                  <a:schemeClr val="bg1"/>
                </a:solidFill>
                <a:latin typeface="Eras Light ITC" panose="020B0402030504020804" pitchFamily="34" charset="0"/>
              </a:rPr>
              <a:t>OUTLINES</a:t>
            </a:r>
            <a:endParaRPr lang="zh-CN" altLang="en-US" sz="550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5942E9-2413-45B8-848B-19E2C0D90314}"/>
              </a:ext>
            </a:extLst>
          </p:cNvPr>
          <p:cNvSpPr/>
          <p:nvPr/>
        </p:nvSpPr>
        <p:spPr>
          <a:xfrm>
            <a:off x="3263900" y="271463"/>
            <a:ext cx="6850063" cy="4841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B013929-E427-43DE-9922-E6BC33FA925A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FC19FF-33CB-4D1C-8763-5ED6D3B6A93B}"/>
              </a:ext>
            </a:extLst>
          </p:cNvPr>
          <p:cNvSpPr txBox="1"/>
          <p:nvPr/>
        </p:nvSpPr>
        <p:spPr>
          <a:xfrm>
            <a:off x="1004888" y="293688"/>
            <a:ext cx="2330450" cy="46196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6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OUTLINES</a:t>
            </a:r>
            <a:endParaRPr lang="zh-CN" altLang="en-US" sz="2400" spc="600" dirty="0">
              <a:solidFill>
                <a:schemeClr val="tx2"/>
              </a:solidFill>
              <a:latin typeface="Segoe UI Black" panose="020B0A02040204020203" pitchFamily="34" charset="0"/>
              <a:ea typeface="Microsoft YaHei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470977F-6AD8-47DE-BDF1-A67DF4F9C5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30425" y="1192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A0A000E-4C77-47A2-8501-C81B502F2E4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413000" y="1192213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57072C0-918B-42DA-A252-6818EE1FE56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V="1">
            <a:off x="2695575" y="2039938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DA149F5-7376-4615-9DF0-80F11981715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 flipV="1">
            <a:off x="2986088" y="1466850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00CA7F-5A49-4040-832C-8CEB0E74C22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rot="16200000" flipV="1">
            <a:off x="2137569" y="1764506"/>
            <a:ext cx="268288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1" name="文本框 11">
            <a:extLst>
              <a:ext uri="{FF2B5EF4-FFF2-40B4-BE49-F238E27FC236}">
                <a16:creationId xmlns:a16="http://schemas.microsoft.com/office/drawing/2014/main" id="{319A5F79-069A-45B0-8588-E99039A5EF8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19474" y="1443038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4000" dirty="0">
                <a:latin typeface="Adobe Garamond Pro Bold" panose="02020702060506020403" pitchFamily="18" charset="0"/>
              </a:rPr>
              <a:t>Generative Models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17" name="任意多边形 16">
            <a:extLst>
              <a:ext uri="{FF2B5EF4-FFF2-40B4-BE49-F238E27FC236}">
                <a16:creationId xmlns:a16="http://schemas.microsoft.com/office/drawing/2014/main" id="{40BC3905-7BAD-4062-9826-5C53C1AF96A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30425" y="2525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C1D0B3-E00A-42B5-8AFB-67C9F61D908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2413000" y="2525713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721021-DC12-4DE2-A54B-E8FFFAB99FE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2695575" y="3373438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BCEA5CC-B2CA-47CD-AE79-A773DCDAF48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rot="16200000" flipV="1">
            <a:off x="2986088" y="2800350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B439DD-904F-45C1-BD8F-F610FD91A8F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V="1">
            <a:off x="2137569" y="3098006"/>
            <a:ext cx="268288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7" name="文本框 6">
            <a:extLst>
              <a:ext uri="{FF2B5EF4-FFF2-40B4-BE49-F238E27FC236}">
                <a16:creationId xmlns:a16="http://schemas.microsoft.com/office/drawing/2014/main" id="{FE87E41B-E31C-4048-875F-0E6DC8E5034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19474" y="2667117"/>
            <a:ext cx="8694739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257752BC-612D-4668-8E22-E7337A0AF4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130425" y="3859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CAD40A">
                <a:lumMod val="20000"/>
                <a:lumOff val="80000"/>
              </a:srgbClr>
            </a:solidFill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BADE29-6267-4588-B722-1F58D87DC936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2413000" y="3859213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B479A8-8F73-4B17-9B81-26540F2B4EA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2695575" y="4706938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541BE1-A330-4FE0-B670-5219DCFD72A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 rot="16200000" flipV="1">
            <a:off x="2986088" y="4133850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D692D7A-E9AC-4934-BFED-5057FF7ECF0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rot="16200000" flipV="1">
            <a:off x="2137569" y="4431506"/>
            <a:ext cx="268288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3" name="文本框 23">
            <a:extLst>
              <a:ext uri="{FF2B5EF4-FFF2-40B4-BE49-F238E27FC236}">
                <a16:creationId xmlns:a16="http://schemas.microsoft.com/office/drawing/2014/main" id="{FFFC4E42-53D0-4C8C-82B8-23DA9116EC1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419474" y="4045405"/>
            <a:ext cx="8118933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3" name="任意多边形 32">
            <a:extLst>
              <a:ext uri="{FF2B5EF4-FFF2-40B4-BE49-F238E27FC236}">
                <a16:creationId xmlns:a16="http://schemas.microsoft.com/office/drawing/2014/main" id="{00A33B2C-F54D-4F91-BD12-AE1F6AC310C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2130425" y="5192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0C923C3-13AA-41AA-A7FC-B63E55C07964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 flipV="1">
            <a:off x="2413000" y="5192713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875D87-51F5-4828-B7F1-4C3FE9F9AC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2695575" y="6040438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56AACEE-46C6-41EF-A6D4-6A42582265C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 rot="16200000" flipV="1">
            <a:off x="2986088" y="5467350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CA2D590-534A-4E6A-A6F8-4C6C9B127C8A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rot="16200000" flipV="1">
            <a:off x="2137569" y="5765006"/>
            <a:ext cx="268288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9" name="文本框 31">
            <a:extLst>
              <a:ext uri="{FF2B5EF4-FFF2-40B4-BE49-F238E27FC236}">
                <a16:creationId xmlns:a16="http://schemas.microsoft.com/office/drawing/2014/main" id="{45FDF6EA-5BC9-4BBF-99A6-DF690E9FE173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19474" y="5364089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>
              <a:lnSpc>
                <a:spcPct val="120000"/>
              </a:lnSpc>
              <a:defRPr sz="3200" b="1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D95DEC-CEAE-4B38-BCBA-CB2F2ADBC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1"/>
          <a:stretch/>
        </p:blipFill>
        <p:spPr>
          <a:xfrm>
            <a:off x="1819928" y="864223"/>
            <a:ext cx="8361504" cy="57223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8726D7-4362-4AEA-83D1-F0EC382511FE}"/>
              </a:ext>
            </a:extLst>
          </p:cNvPr>
          <p:cNvSpPr txBox="1"/>
          <p:nvPr/>
        </p:nvSpPr>
        <p:spPr>
          <a:xfrm>
            <a:off x="7148051" y="1215445"/>
            <a:ext cx="354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dobe Garamond Pro Bold" panose="02020702060506020403" pitchFamily="18" charset="0"/>
              </a:rPr>
              <a:t>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62043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2556387" y="271462"/>
            <a:ext cx="7625045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DCGAN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图片 3" descr="许多人在商店里&#10;&#10;描述已自动生成">
            <a:extLst>
              <a:ext uri="{FF2B5EF4-FFF2-40B4-BE49-F238E27FC236}">
                <a16:creationId xmlns:a16="http://schemas.microsoft.com/office/drawing/2014/main" id="{43526515-1E03-4E59-80FA-4FC0D86D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09" y="1167579"/>
            <a:ext cx="5278233" cy="52782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C01E990-866A-40E0-9696-307F27EB25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9" y="1167579"/>
            <a:ext cx="5278233" cy="527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0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35942E9-2413-45B8-848B-19E2C0D90314}"/>
              </a:ext>
            </a:extLst>
          </p:cNvPr>
          <p:cNvSpPr/>
          <p:nvPr/>
        </p:nvSpPr>
        <p:spPr>
          <a:xfrm>
            <a:off x="3263900" y="271463"/>
            <a:ext cx="6850063" cy="4841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B013929-E427-43DE-9922-E6BC33FA925A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FC19FF-33CB-4D1C-8763-5ED6D3B6A93B}"/>
              </a:ext>
            </a:extLst>
          </p:cNvPr>
          <p:cNvSpPr txBox="1"/>
          <p:nvPr/>
        </p:nvSpPr>
        <p:spPr>
          <a:xfrm>
            <a:off x="1004888" y="293688"/>
            <a:ext cx="2330450" cy="46196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6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OUTLINES</a:t>
            </a:r>
            <a:endParaRPr lang="zh-CN" altLang="en-US" sz="2400" spc="600" dirty="0">
              <a:solidFill>
                <a:schemeClr val="tx2"/>
              </a:solidFill>
              <a:latin typeface="Segoe UI Black" panose="020B0A02040204020203" pitchFamily="34" charset="0"/>
              <a:ea typeface="Microsoft YaHei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470977F-6AD8-47DE-BDF1-A67DF4F9C5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30425" y="1192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A0A000E-4C77-47A2-8501-C81B502F2E4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413000" y="1192213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57072C0-918B-42DA-A252-6818EE1FE56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V="1">
            <a:off x="2695575" y="2039938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DA149F5-7376-4615-9DF0-80F11981715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 flipV="1">
            <a:off x="2986088" y="1466850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00CA7F-5A49-4040-832C-8CEB0E74C22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rot="16200000" flipV="1">
            <a:off x="2137569" y="1764506"/>
            <a:ext cx="268288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1" name="文本框 11">
            <a:extLst>
              <a:ext uri="{FF2B5EF4-FFF2-40B4-BE49-F238E27FC236}">
                <a16:creationId xmlns:a16="http://schemas.microsoft.com/office/drawing/2014/main" id="{319A5F79-069A-45B0-8588-E99039A5EF8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19474" y="1443038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4000" dirty="0">
                <a:latin typeface="Adobe Garamond Pro Bold" panose="02020702060506020403" pitchFamily="18" charset="0"/>
              </a:rPr>
              <a:t>Generative Models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17" name="任意多边形 16">
            <a:extLst>
              <a:ext uri="{FF2B5EF4-FFF2-40B4-BE49-F238E27FC236}">
                <a16:creationId xmlns:a16="http://schemas.microsoft.com/office/drawing/2014/main" id="{40BC3905-7BAD-4062-9826-5C53C1AF96A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30425" y="2525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C1D0B3-E00A-42B5-8AFB-67C9F61D908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2413000" y="2525713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721021-DC12-4DE2-A54B-E8FFFAB99FE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2695575" y="3373438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BCEA5CC-B2CA-47CD-AE79-A773DCDAF48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rot="16200000" flipV="1">
            <a:off x="2986088" y="2800350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B439DD-904F-45C1-BD8F-F610FD91A8F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V="1">
            <a:off x="2137569" y="3098006"/>
            <a:ext cx="268288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7" name="文本框 6">
            <a:extLst>
              <a:ext uri="{FF2B5EF4-FFF2-40B4-BE49-F238E27FC236}">
                <a16:creationId xmlns:a16="http://schemas.microsoft.com/office/drawing/2014/main" id="{FE87E41B-E31C-4048-875F-0E6DC8E5034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19474" y="2667117"/>
            <a:ext cx="8694739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257752BC-612D-4668-8E22-E7337A0AF4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130425" y="3859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CAD40A">
                <a:lumMod val="20000"/>
                <a:lumOff val="80000"/>
              </a:srgbClr>
            </a:solidFill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BADE29-6267-4588-B722-1F58D87DC936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2413000" y="3859213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B479A8-8F73-4B17-9B81-26540F2B4EA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2695575" y="4706938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541BE1-A330-4FE0-B670-5219DCFD72A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 rot="16200000" flipV="1">
            <a:off x="2986088" y="4133850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D692D7A-E9AC-4934-BFED-5057FF7ECF0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rot="16200000" flipV="1">
            <a:off x="2137569" y="4431506"/>
            <a:ext cx="268288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3" name="文本框 23">
            <a:extLst>
              <a:ext uri="{FF2B5EF4-FFF2-40B4-BE49-F238E27FC236}">
                <a16:creationId xmlns:a16="http://schemas.microsoft.com/office/drawing/2014/main" id="{FFFC4E42-53D0-4C8C-82B8-23DA9116EC1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419474" y="4045405"/>
            <a:ext cx="7383643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3" name="任意多边形 32">
            <a:extLst>
              <a:ext uri="{FF2B5EF4-FFF2-40B4-BE49-F238E27FC236}">
                <a16:creationId xmlns:a16="http://schemas.microsoft.com/office/drawing/2014/main" id="{00A33B2C-F54D-4F91-BD12-AE1F6AC310C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2130425" y="5192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0C923C3-13AA-41AA-A7FC-B63E55C07964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 flipV="1">
            <a:off x="2413000" y="5192713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875D87-51F5-4828-B7F1-4C3FE9F9AC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2695575" y="6040438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56AACEE-46C6-41EF-A6D4-6A42582265C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 rot="16200000" flipV="1">
            <a:off x="2986088" y="5467350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CA2D590-534A-4E6A-A6F8-4C6C9B127C8A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rot="16200000" flipV="1">
            <a:off x="2137569" y="5765006"/>
            <a:ext cx="268288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9" name="文本框 31">
            <a:extLst>
              <a:ext uri="{FF2B5EF4-FFF2-40B4-BE49-F238E27FC236}">
                <a16:creationId xmlns:a16="http://schemas.microsoft.com/office/drawing/2014/main" id="{45FDF6EA-5BC9-4BBF-99A6-DF690E9FE173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19474" y="5364089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>
              <a:lnSpc>
                <a:spcPct val="120000"/>
              </a:lnSpc>
              <a:defRPr sz="3200" b="1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88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6CF5BF-DA23-41AB-8D54-1CC148C0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33" y="1789034"/>
            <a:ext cx="8124210" cy="48900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41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Conditional GAN (CGAN)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9F8ABB-92E8-468A-9B78-47C0C0C77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4132"/>
          <a:stretch/>
        </p:blipFill>
        <p:spPr>
          <a:xfrm>
            <a:off x="5211096" y="1062563"/>
            <a:ext cx="6431475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26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41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Conditional GAN (CGAN)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9F8ABB-92E8-468A-9B78-47C0C0C77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4132"/>
          <a:stretch/>
        </p:blipFill>
        <p:spPr>
          <a:xfrm>
            <a:off x="5211096" y="1062563"/>
            <a:ext cx="6431475" cy="5232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AEE43B-4276-4983-BC48-F80267D53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772" y="1696481"/>
            <a:ext cx="7150202" cy="49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4141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Conditional GAN (CGAN)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9F8ABB-92E8-468A-9B78-47C0C0C77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4132"/>
          <a:stretch/>
        </p:blipFill>
        <p:spPr>
          <a:xfrm>
            <a:off x="5211096" y="1062563"/>
            <a:ext cx="6431475" cy="5232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07986DD-F99E-4911-90EE-4D4F14D9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696481"/>
            <a:ext cx="91059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7737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Discover Cross-domain relations GAN (</a:t>
            </a:r>
            <a:r>
              <a:rPr lang="en-US" sz="2800" dirty="0" err="1">
                <a:latin typeface="Adobe Garamond Pro Bold" panose="02020702060506020403" pitchFamily="18" charset="0"/>
              </a:rPr>
              <a:t>DiscoGAN</a:t>
            </a:r>
            <a:r>
              <a:rPr lang="en-US" sz="2800" dirty="0"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107DC7-3497-4C25-88ED-6AE85AB9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53" y="6117354"/>
            <a:ext cx="8448675" cy="561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190236-748C-46F9-AE27-462B90DA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03" y="1531337"/>
            <a:ext cx="8128973" cy="45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41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7737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Discover Cross-domain relations GAN (</a:t>
            </a:r>
            <a:r>
              <a:rPr lang="en-US" sz="2800" dirty="0" err="1">
                <a:latin typeface="Adobe Garamond Pro Bold" panose="02020702060506020403" pitchFamily="18" charset="0"/>
              </a:rPr>
              <a:t>DiscoGAN</a:t>
            </a:r>
            <a:r>
              <a:rPr lang="en-US" sz="2800" dirty="0"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107DC7-3497-4C25-88ED-6AE85AB9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53" y="6117354"/>
            <a:ext cx="8448675" cy="561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5627CD-4E9E-41FB-8C9A-35EACA3A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47" y="1576380"/>
            <a:ext cx="7418131" cy="433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2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7737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Discover Cross-domain relations GAN (</a:t>
            </a:r>
            <a:r>
              <a:rPr lang="en-US" sz="2800" dirty="0" err="1">
                <a:latin typeface="Adobe Garamond Pro Bold" panose="02020702060506020403" pitchFamily="18" charset="0"/>
              </a:rPr>
              <a:t>DiscoGAN</a:t>
            </a:r>
            <a:r>
              <a:rPr lang="en-US" sz="2800" dirty="0"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107DC7-3497-4C25-88ED-6AE85AB9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53" y="6117354"/>
            <a:ext cx="8448675" cy="561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10717E-C848-4193-BD98-759E8A7B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38" y="1539509"/>
            <a:ext cx="7521832" cy="45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6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7737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Discover Cross-domain relations GAN (</a:t>
            </a:r>
            <a:r>
              <a:rPr lang="en-US" sz="2800" dirty="0" err="1">
                <a:latin typeface="Adobe Garamond Pro Bold" panose="02020702060506020403" pitchFamily="18" charset="0"/>
              </a:rPr>
              <a:t>DiscoGAN</a:t>
            </a:r>
            <a:r>
              <a:rPr lang="en-US" sz="2800" dirty="0"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107DC7-3497-4C25-88ED-6AE85AB9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53" y="6117354"/>
            <a:ext cx="8448675" cy="561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D4F9F1-5EED-4C05-A338-23A0F6B85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345" y="1601784"/>
            <a:ext cx="6262688" cy="44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5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952568" y="271463"/>
            <a:ext cx="6228864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Generative Models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图片 7" descr="穿着西装笔挺的男子黑白照&#10;&#10;描述已自动生成">
            <a:extLst>
              <a:ext uri="{FF2B5EF4-FFF2-40B4-BE49-F238E27FC236}">
                <a16:creationId xmlns:a16="http://schemas.microsoft.com/office/drawing/2014/main" id="{3810AC8C-DCF9-4F0A-8850-C6F992F82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75" y="2062316"/>
            <a:ext cx="2095500" cy="29622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5D54C3-F761-40BB-9DE6-12816ED95440}"/>
              </a:ext>
            </a:extLst>
          </p:cNvPr>
          <p:cNvSpPr/>
          <p:nvPr/>
        </p:nvSpPr>
        <p:spPr>
          <a:xfrm>
            <a:off x="4857135" y="5338117"/>
            <a:ext cx="70398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0" i="1" u="none" strike="noStrike" dirty="0">
                <a:effectLst/>
                <a:latin typeface="Adobe Garamond Pro Bold" panose="02020702060506020403" pitchFamily="18" charset="0"/>
              </a:rPr>
              <a:t>“What I cannot create, I do not understand.”</a:t>
            </a:r>
          </a:p>
          <a:p>
            <a:r>
              <a:rPr lang="en-US" sz="2800" b="0" i="1" u="none" strike="noStrike" dirty="0">
                <a:effectLst/>
                <a:latin typeface="Adobe Garamond Pro Bold" panose="02020702060506020403" pitchFamily="18" charset="0"/>
              </a:rPr>
              <a:t>—Richard Feynman</a:t>
            </a:r>
            <a:endParaRPr lang="en-US" sz="2800" dirty="0">
              <a:latin typeface="Adobe Garamond Pro Bold" panose="02020702060506020403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15CBF7-B016-47DB-A2D9-AC7983599303}"/>
              </a:ext>
            </a:extLst>
          </p:cNvPr>
          <p:cNvSpPr/>
          <p:nvPr/>
        </p:nvSpPr>
        <p:spPr>
          <a:xfrm>
            <a:off x="992187" y="1413009"/>
            <a:ext cx="752572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dirty="0">
                <a:effectLst/>
                <a:latin typeface="Adobe Garamond Pro Bold" panose="02020702060506020403" pitchFamily="18" charset="0"/>
              </a:rPr>
              <a:t>Generative models: </a:t>
            </a:r>
            <a:r>
              <a:rPr lang="en-US" sz="2800" u="none" strike="noStrike" dirty="0">
                <a:effectLst/>
                <a:latin typeface="Adobe Garamond Pro" panose="02020502060506020403" pitchFamily="18" charset="0"/>
              </a:rPr>
              <a:t>Describing how data is generated by </a:t>
            </a:r>
            <a:r>
              <a:rPr lang="en-US" sz="2800" dirty="0">
                <a:latin typeface="Adobe Garamond Pro" panose="02020502060506020403" pitchFamily="18" charset="0"/>
              </a:rPr>
              <a:t>estimating the joint probability distribution of data P(X, Y) between the observed data X and corresponding labels Y</a:t>
            </a:r>
            <a:r>
              <a:rPr lang="en-US" sz="2800" u="none" strike="noStrike" dirty="0">
                <a:effectLst/>
                <a:latin typeface="Adobe Garamond Pro" panose="02020502060506020403" pitchFamily="18" charset="0"/>
              </a:rPr>
              <a:t>. </a:t>
            </a:r>
          </a:p>
          <a:p>
            <a:endParaRPr lang="en-US" sz="2800" dirty="0">
              <a:latin typeface="Adobe Garamond Pro" panose="02020502060506020403" pitchFamily="18" charset="0"/>
            </a:endParaRPr>
          </a:p>
          <a:p>
            <a:r>
              <a:rPr lang="en-US" sz="2400" dirty="0">
                <a:latin typeface="Adobe Garamond Pro" panose="02020502060506020403" pitchFamily="18" charset="0"/>
              </a:rPr>
              <a:t>The probability distribution of true data p(x) can be a very complicated distribution and intractable (e.g., images)</a:t>
            </a:r>
          </a:p>
        </p:txBody>
      </p:sp>
    </p:spTree>
    <p:extLst>
      <p:ext uri="{BB962C8B-B14F-4D97-AF65-F5344CB8AC3E}">
        <p14:creationId xmlns:p14="http://schemas.microsoft.com/office/powerpoint/2010/main" val="3966799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7737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Discover Cross-domain relations GAN (</a:t>
            </a:r>
            <a:r>
              <a:rPr lang="en-US" sz="2800" dirty="0" err="1">
                <a:latin typeface="Adobe Garamond Pro Bold" panose="02020702060506020403" pitchFamily="18" charset="0"/>
              </a:rPr>
              <a:t>DiscoGAN</a:t>
            </a:r>
            <a:r>
              <a:rPr lang="en-US" sz="2800" dirty="0">
                <a:latin typeface="Adobe Garamond Pro Bold" panose="02020702060506020403" pitchFamily="18" charset="0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107DC7-3497-4C25-88ED-6AE85AB9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53" y="6117354"/>
            <a:ext cx="8448675" cy="561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48971E-282E-4CE0-9398-5CC731BA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2" y="1904381"/>
            <a:ext cx="90201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28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539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dobe Garamond Pro Bold" panose="02020702060506020403" pitchFamily="18" charset="0"/>
              </a:rPr>
              <a:t>GeneGAN</a:t>
            </a:r>
            <a:r>
              <a:rPr lang="en-US" sz="2800" dirty="0">
                <a:latin typeface="Adobe Garamond Pro Bold" panose="02020702060506020403" pitchFamily="18" charset="0"/>
              </a:rPr>
              <a:t>: feature disentanglement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A19008-06D3-446C-B985-0BB18CE0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41" y="1696481"/>
            <a:ext cx="7581900" cy="4191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C1461A-5EA1-4D31-9D46-8266261E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32" y="6249168"/>
            <a:ext cx="899160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3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539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dobe Garamond Pro Bold" panose="02020702060506020403" pitchFamily="18" charset="0"/>
              </a:rPr>
              <a:t>GeneGAN</a:t>
            </a:r>
            <a:r>
              <a:rPr lang="en-US" sz="2800" dirty="0">
                <a:latin typeface="Adobe Garamond Pro Bold" panose="02020702060506020403" pitchFamily="18" charset="0"/>
              </a:rPr>
              <a:t>: feature disentanglement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7F184C-E04A-4B77-BA2E-832FAF6D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03" y="1696481"/>
            <a:ext cx="8867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539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dobe Garamond Pro Bold" panose="02020702060506020403" pitchFamily="18" charset="0"/>
              </a:rPr>
              <a:t>GeneGAN</a:t>
            </a:r>
            <a:r>
              <a:rPr lang="en-US" sz="2800" dirty="0">
                <a:latin typeface="Adobe Garamond Pro Bold" panose="02020702060506020403" pitchFamily="18" charset="0"/>
              </a:rPr>
              <a:t>: feature disentanglement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E510E0-54E1-4352-937C-BD53CC24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53" y="1696481"/>
            <a:ext cx="89820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02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2737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Image Inpainting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EA1E0F-049D-47A0-912A-3C27A7ED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696481"/>
            <a:ext cx="84677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31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726426" y="271462"/>
            <a:ext cx="6455006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33D4AB-1D39-4A58-8115-C7557ACACF10}"/>
              </a:ext>
            </a:extLst>
          </p:cNvPr>
          <p:cNvSpPr txBox="1"/>
          <p:nvPr/>
        </p:nvSpPr>
        <p:spPr>
          <a:xfrm>
            <a:off x="696912" y="1016289"/>
            <a:ext cx="271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Super Resolution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8CF92B-6549-4240-9EB8-B6009844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75" y="1696481"/>
            <a:ext cx="11306932" cy="44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93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637935" y="271462"/>
            <a:ext cx="6543497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A93B45-014B-4937-80AD-A2EFA7908BB4}"/>
              </a:ext>
            </a:extLst>
          </p:cNvPr>
          <p:cNvSpPr txBox="1"/>
          <p:nvPr/>
        </p:nvSpPr>
        <p:spPr>
          <a:xfrm>
            <a:off x="696912" y="1016289"/>
            <a:ext cx="2121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Compression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3B54D6-3BAC-453C-A876-E34E4521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05" y="1090958"/>
            <a:ext cx="8705850" cy="1809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189CE9-4103-4E3B-AE10-21975CB7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22" y="3132349"/>
            <a:ext cx="7448704" cy="37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87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657600" y="271462"/>
            <a:ext cx="6523832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A93B45-014B-4937-80AD-A2EFA7908BB4}"/>
              </a:ext>
            </a:extLst>
          </p:cNvPr>
          <p:cNvSpPr txBox="1"/>
          <p:nvPr/>
        </p:nvSpPr>
        <p:spPr>
          <a:xfrm>
            <a:off x="696912" y="1016289"/>
            <a:ext cx="2177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Text to Image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29F12D-EE19-4B45-97AD-187C8E40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5" y="1789034"/>
            <a:ext cx="4845807" cy="47427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02FD63-AD24-49C2-9547-0A15543E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91" y="2472506"/>
            <a:ext cx="51720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18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657600" y="271462"/>
            <a:ext cx="6523832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A93B45-014B-4937-80AD-A2EFA7908BB4}"/>
              </a:ext>
            </a:extLst>
          </p:cNvPr>
          <p:cNvSpPr txBox="1"/>
          <p:nvPr/>
        </p:nvSpPr>
        <p:spPr>
          <a:xfrm>
            <a:off x="696912" y="1534445"/>
            <a:ext cx="2211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Face Rotation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E0B08C-A6B9-41A7-AA0B-4C67DC6E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9" y="3491890"/>
            <a:ext cx="3781305" cy="30914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2274BB-42A1-4A9B-B51F-DC16E7EE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684" y="981874"/>
            <a:ext cx="7094410" cy="21515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9C7DD1-FA9F-4D09-928E-8FC99FD5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935" y="3256014"/>
            <a:ext cx="8553450" cy="333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30280B-87A8-4BB0-A674-47F475877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671" y="3687166"/>
            <a:ext cx="4944761" cy="291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88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657600" y="271462"/>
            <a:ext cx="6523832" cy="587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A93B45-014B-4937-80AD-A2EFA7908BB4}"/>
              </a:ext>
            </a:extLst>
          </p:cNvPr>
          <p:cNvSpPr txBox="1"/>
          <p:nvPr/>
        </p:nvSpPr>
        <p:spPr>
          <a:xfrm>
            <a:off x="877888" y="1504949"/>
            <a:ext cx="178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Face Aging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F6A369-C219-46CB-828C-6A07B497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20" y="1001047"/>
            <a:ext cx="7597384" cy="26270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3F7B40-518D-4400-BCF6-FC9500566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43" y="3952568"/>
            <a:ext cx="11644913" cy="25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9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952568" y="271463"/>
            <a:ext cx="6228864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Generative Models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15CBF7-B016-47DB-A2D9-AC7983599303}"/>
              </a:ext>
            </a:extLst>
          </p:cNvPr>
          <p:cNvSpPr/>
          <p:nvPr/>
        </p:nvSpPr>
        <p:spPr>
          <a:xfrm>
            <a:off x="815206" y="1413009"/>
            <a:ext cx="752572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dirty="0">
                <a:effectLst/>
                <a:latin typeface="Adobe Garamond Pro Bold" panose="02020702060506020403" pitchFamily="18" charset="0"/>
              </a:rPr>
              <a:t>Human: </a:t>
            </a:r>
            <a:r>
              <a:rPr lang="en-US" sz="2800" i="0" u="none" strike="noStrike" dirty="0">
                <a:effectLst/>
                <a:latin typeface="Adobe Garamond Pro" panose="02020502060506020403" pitchFamily="18" charset="0"/>
              </a:rPr>
              <a:t>a dog with four legs</a:t>
            </a:r>
          </a:p>
          <a:p>
            <a:r>
              <a:rPr lang="en-US" sz="2800" b="1" dirty="0">
                <a:latin typeface="Adobe Garamond Pro Bold" panose="02020702060506020403" pitchFamily="18" charset="0"/>
              </a:rPr>
              <a:t>Computer: </a:t>
            </a:r>
            <a:r>
              <a:rPr lang="en-US" sz="2800" dirty="0">
                <a:latin typeface="Adobe Garamond Pro" panose="02020502060506020403" pitchFamily="18" charset="0"/>
              </a:rPr>
              <a:t>a grid of numbers</a:t>
            </a:r>
          </a:p>
          <a:p>
            <a:endParaRPr lang="en-US" sz="2800" b="1" dirty="0">
              <a:latin typeface="Adobe Garamond Pro Bold" panose="02020702060506020403" pitchFamily="18" charset="0"/>
            </a:endParaRPr>
          </a:p>
          <a:p>
            <a:endParaRPr lang="en-US" sz="2800" b="1" dirty="0">
              <a:latin typeface="Adobe Garamond Pro Bold" panose="02020702060506020403" pitchFamily="18" charset="0"/>
            </a:endParaRPr>
          </a:p>
          <a:p>
            <a:r>
              <a:rPr lang="en-US" sz="2800" dirty="0">
                <a:latin typeface="Adobe Garamond Pro" panose="02020502060506020403" pitchFamily="18" charset="0"/>
              </a:rPr>
              <a:t>How to train computers to </a:t>
            </a:r>
            <a:r>
              <a:rPr lang="en-US" sz="2800" b="1" i="1" dirty="0">
                <a:latin typeface="Adobe Garamond Pro" panose="02020502060506020403" pitchFamily="18" charset="0"/>
              </a:rPr>
              <a:t>understand concepts without being explicitly taught the meaning of those concepts ?</a:t>
            </a:r>
          </a:p>
          <a:p>
            <a:endParaRPr lang="en-US" sz="2800" b="1" i="1" dirty="0">
              <a:latin typeface="Adobe Garamond Pro" panose="02020502060506020403" pitchFamily="18" charset="0"/>
            </a:endParaRPr>
          </a:p>
          <a:p>
            <a:r>
              <a:rPr lang="en-US" sz="2800" dirty="0">
                <a:latin typeface="Adobe Garamond Pro" panose="02020502060506020403" pitchFamily="18" charset="0"/>
              </a:rPr>
              <a:t>Data-driven learning</a:t>
            </a:r>
          </a:p>
          <a:p>
            <a:r>
              <a:rPr lang="en-US" sz="2800" dirty="0">
                <a:latin typeface="Adobe Garamond Pro" panose="02020502060506020403" pitchFamily="18" charset="0"/>
              </a:rPr>
              <a:t>Basic understanding of concepts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A3E67C-612B-4338-9F95-748CC44C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929" y="1127914"/>
            <a:ext cx="27622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18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35942E9-2413-45B8-848B-19E2C0D90314}"/>
              </a:ext>
            </a:extLst>
          </p:cNvPr>
          <p:cNvSpPr/>
          <p:nvPr/>
        </p:nvSpPr>
        <p:spPr>
          <a:xfrm>
            <a:off x="3263900" y="271463"/>
            <a:ext cx="6850063" cy="4841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B013929-E427-43DE-9922-E6BC33FA925A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FC19FF-33CB-4D1C-8763-5ED6D3B6A93B}"/>
              </a:ext>
            </a:extLst>
          </p:cNvPr>
          <p:cNvSpPr txBox="1"/>
          <p:nvPr/>
        </p:nvSpPr>
        <p:spPr>
          <a:xfrm>
            <a:off x="1004888" y="293688"/>
            <a:ext cx="2330450" cy="46196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6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OUTLINES</a:t>
            </a:r>
            <a:endParaRPr lang="zh-CN" altLang="en-US" sz="2400" spc="600" dirty="0">
              <a:solidFill>
                <a:schemeClr val="tx2"/>
              </a:solidFill>
              <a:latin typeface="Segoe UI Black" panose="020B0A02040204020203" pitchFamily="34" charset="0"/>
              <a:ea typeface="Microsoft YaHei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470977F-6AD8-47DE-BDF1-A67DF4F9C5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30425" y="1192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A0A000E-4C77-47A2-8501-C81B502F2E4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413000" y="1192213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57072C0-918B-42DA-A252-6818EE1FE56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V="1">
            <a:off x="2695575" y="2039938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DA149F5-7376-4615-9DF0-80F11981715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 flipV="1">
            <a:off x="2986088" y="1466850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00CA7F-5A49-4040-832C-8CEB0E74C22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rot="16200000" flipV="1">
            <a:off x="2137569" y="1764506"/>
            <a:ext cx="268288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1" name="文本框 11">
            <a:extLst>
              <a:ext uri="{FF2B5EF4-FFF2-40B4-BE49-F238E27FC236}">
                <a16:creationId xmlns:a16="http://schemas.microsoft.com/office/drawing/2014/main" id="{319A5F79-069A-45B0-8588-E99039A5EF8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19474" y="1443038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4000" dirty="0">
                <a:latin typeface="Adobe Garamond Pro Bold" panose="02020702060506020403" pitchFamily="18" charset="0"/>
              </a:rPr>
              <a:t>Generative Models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17" name="任意多边形 16">
            <a:extLst>
              <a:ext uri="{FF2B5EF4-FFF2-40B4-BE49-F238E27FC236}">
                <a16:creationId xmlns:a16="http://schemas.microsoft.com/office/drawing/2014/main" id="{40BC3905-7BAD-4062-9826-5C53C1AF96A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30425" y="2525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C1D0B3-E00A-42B5-8AFB-67C9F61D908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2413000" y="2525713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721021-DC12-4DE2-A54B-E8FFFAB99FE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2695575" y="3373438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BCEA5CC-B2CA-47CD-AE79-A773DCDAF48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rot="16200000" flipV="1">
            <a:off x="2986088" y="2800350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B439DD-904F-45C1-BD8F-F610FD91A8F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V="1">
            <a:off x="2137569" y="3098006"/>
            <a:ext cx="268288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7" name="文本框 6">
            <a:extLst>
              <a:ext uri="{FF2B5EF4-FFF2-40B4-BE49-F238E27FC236}">
                <a16:creationId xmlns:a16="http://schemas.microsoft.com/office/drawing/2014/main" id="{FE87E41B-E31C-4048-875F-0E6DC8E5034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19474" y="2667117"/>
            <a:ext cx="8694739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257752BC-612D-4668-8E22-E7337A0AF4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130425" y="3859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CAD40A">
                <a:lumMod val="20000"/>
                <a:lumOff val="80000"/>
              </a:srgbClr>
            </a:solidFill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BADE29-6267-4588-B722-1F58D87DC936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2413000" y="3859213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B479A8-8F73-4B17-9B81-26540F2B4EA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2695575" y="4706938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541BE1-A330-4FE0-B670-5219DCFD72A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 rot="16200000" flipV="1">
            <a:off x="2986088" y="4133850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D692D7A-E9AC-4934-BFED-5057FF7ECF0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rot="16200000" flipV="1">
            <a:off x="2137569" y="4431506"/>
            <a:ext cx="268288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3" name="文本框 23">
            <a:extLst>
              <a:ext uri="{FF2B5EF4-FFF2-40B4-BE49-F238E27FC236}">
                <a16:creationId xmlns:a16="http://schemas.microsoft.com/office/drawing/2014/main" id="{FFFC4E42-53D0-4C8C-82B8-23DA9116EC1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419474" y="4045405"/>
            <a:ext cx="7204533" cy="78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Generative Adversarial Networks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3" name="任意多边形 32">
            <a:extLst>
              <a:ext uri="{FF2B5EF4-FFF2-40B4-BE49-F238E27FC236}">
                <a16:creationId xmlns:a16="http://schemas.microsoft.com/office/drawing/2014/main" id="{00A33B2C-F54D-4F91-BD12-AE1F6AC310C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2130425" y="5192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0C923C3-13AA-41AA-A7FC-B63E55C07964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 flipV="1">
            <a:off x="2413000" y="5192713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875D87-51F5-4828-B7F1-4C3FE9F9AC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2695575" y="6040438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56AACEE-46C6-41EF-A6D4-6A42582265C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 rot="16200000" flipV="1">
            <a:off x="2986088" y="5467350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CA2D590-534A-4E6A-A6F8-4C6C9B127C8A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rot="16200000" flipV="1">
            <a:off x="2137569" y="5765006"/>
            <a:ext cx="268288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9" name="文本框 31">
            <a:extLst>
              <a:ext uri="{FF2B5EF4-FFF2-40B4-BE49-F238E27FC236}">
                <a16:creationId xmlns:a16="http://schemas.microsoft.com/office/drawing/2014/main" id="{45FDF6EA-5BC9-4BBF-99A6-DF690E9FE173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19474" y="5364089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>
              <a:lnSpc>
                <a:spcPct val="120000"/>
              </a:lnSpc>
              <a:defRPr sz="3200" b="1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62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63AABC-5864-4731-B6F6-D8038C94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97" y="1314208"/>
            <a:ext cx="8330406" cy="55437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2782111" y="271463"/>
            <a:ext cx="7399321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493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</a:t>
            </a:r>
            <a:endParaRPr lang="en-US" sz="28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3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952568" y="271463"/>
            <a:ext cx="6228864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Generative Models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51ECDD-0826-4EB8-8168-FBFFA085E257}"/>
              </a:ext>
            </a:extLst>
          </p:cNvPr>
          <p:cNvSpPr/>
          <p:nvPr/>
        </p:nvSpPr>
        <p:spPr>
          <a:xfrm>
            <a:off x="840658" y="1101859"/>
            <a:ext cx="10510684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dobe Garamond Pro Bold" panose="02020702060506020403" pitchFamily="18" charset="0"/>
              </a:rPr>
              <a:t>Types of generative models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Gaussian mixture model (and other types of mixture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Hidden Markov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Probabilistic context-free 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Bayesian network (e.g. Naive </a:t>
            </a:r>
            <a:r>
              <a:rPr lang="en-US" sz="2800" dirty="0" err="1">
                <a:latin typeface="Adobe Garamond Pro" panose="02020502060506020403" pitchFamily="18" charset="0"/>
              </a:rPr>
              <a:t>bayes</a:t>
            </a:r>
            <a:r>
              <a:rPr lang="en-US" sz="2800" dirty="0">
                <a:latin typeface="Adobe Garamond Pro" panose="02020502060506020403" pitchFamily="18" charset="0"/>
              </a:rPr>
              <a:t>, Autoregressive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Averaged one-dependence estimators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Latent Dirichlet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Boltzmann machine (e.g. Restricted Boltzmann machine, Deep belief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Variational autoencoder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Adobe Garamond Pro" panose="02020502060506020403" pitchFamily="18" charset="0"/>
              </a:rPr>
              <a:t>Generative adversarial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dobe Garamond Pro" panose="02020502060506020403" pitchFamily="18" charset="0"/>
              </a:rPr>
              <a:t>Flow-based 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336798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9">
            <a:extLst>
              <a:ext uri="{FF2B5EF4-FFF2-40B4-BE49-F238E27FC236}">
                <a16:creationId xmlns:a16="http://schemas.microsoft.com/office/drawing/2014/main" id="{3AB2ECF9-8C0C-48B2-A44B-BAD36AC1C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474" y="1302759"/>
            <a:ext cx="9507914" cy="49394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952568" y="271463"/>
            <a:ext cx="6228864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Generative Models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0D086C6-F086-4D56-8C7E-E0A28F74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31" y="4343697"/>
            <a:ext cx="3978954" cy="904407"/>
          </a:xfrm>
        </p:spPr>
        <p:txBody>
          <a:bodyPr/>
          <a:lstStyle/>
          <a:p>
            <a:r>
              <a:rPr lang="en-US" b="1" dirty="0">
                <a:latin typeface="Adobe Garamond Pro Bold" panose="02020702060506020403" pitchFamily="18" charset="0"/>
              </a:rPr>
              <a:t>Simple example</a:t>
            </a:r>
            <a:endParaRPr lang="en-US" dirty="0">
              <a:latin typeface="Adobe Garamond Pro Bold" panose="02020702060506020403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2EAE44-E65C-4B68-BDD6-651B21F16B8B}"/>
              </a:ext>
            </a:extLst>
          </p:cNvPr>
          <p:cNvSpPr/>
          <p:nvPr/>
        </p:nvSpPr>
        <p:spPr>
          <a:xfrm>
            <a:off x="5845268" y="5756180"/>
            <a:ext cx="5260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https://en.wikipedia.org/wiki/Generative_model</a:t>
            </a:r>
          </a:p>
        </p:txBody>
      </p:sp>
    </p:spTree>
    <p:extLst>
      <p:ext uri="{BB962C8B-B14F-4D97-AF65-F5344CB8AC3E}">
        <p14:creationId xmlns:p14="http://schemas.microsoft.com/office/powerpoint/2010/main" val="398563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952568" y="271463"/>
            <a:ext cx="6228864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 Bold" panose="02020702060506020403" pitchFamily="18" charset="0"/>
              </a:rPr>
              <a:t>Generative Models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F00201-DE65-4EB9-AD40-141460CE0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8" y="4706463"/>
            <a:ext cx="7343775" cy="14954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A01F14-DE85-4F7D-B124-7CD21F373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91" y="960795"/>
            <a:ext cx="9703618" cy="357955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E60C94B-1E3B-45E0-B4EB-BEE7A1FC8D0F}"/>
              </a:ext>
            </a:extLst>
          </p:cNvPr>
          <p:cNvSpPr txBox="1"/>
          <p:nvPr/>
        </p:nvSpPr>
        <p:spPr>
          <a:xfrm>
            <a:off x="8396213" y="5737739"/>
            <a:ext cx="387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aramond Pro Bold" panose="02020702060506020403" pitchFamily="18" charset="0"/>
              </a:rPr>
              <a:t>Advances in Neural Information Processing Systems 27 (NIPS 2014)</a:t>
            </a:r>
          </a:p>
        </p:txBody>
      </p:sp>
    </p:spTree>
    <p:extLst>
      <p:ext uri="{BB962C8B-B14F-4D97-AF65-F5344CB8AC3E}">
        <p14:creationId xmlns:p14="http://schemas.microsoft.com/office/powerpoint/2010/main" val="221414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9">
            <a:extLst>
              <a:ext uri="{FF2B5EF4-FFF2-40B4-BE49-F238E27FC236}">
                <a16:creationId xmlns:a16="http://schemas.microsoft.com/office/drawing/2014/main" id="{607CBB51-B26C-45D0-9AB4-26FC0BFB6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127000"/>
            <a:ext cx="1030288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5500">
                <a:solidFill>
                  <a:schemeClr val="bg1"/>
                </a:solidFill>
                <a:latin typeface="Eras Light ITC" panose="020B0402030504020804" pitchFamily="34" charset="0"/>
              </a:rPr>
              <a:t>OUTLINES</a:t>
            </a:r>
            <a:endParaRPr lang="zh-CN" altLang="en-US" sz="550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5942E9-2413-45B8-848B-19E2C0D90314}"/>
              </a:ext>
            </a:extLst>
          </p:cNvPr>
          <p:cNvSpPr/>
          <p:nvPr/>
        </p:nvSpPr>
        <p:spPr>
          <a:xfrm>
            <a:off x="3263900" y="271463"/>
            <a:ext cx="6850063" cy="4841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B013929-E427-43DE-9922-E6BC33FA925A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FC19FF-33CB-4D1C-8763-5ED6D3B6A93B}"/>
              </a:ext>
            </a:extLst>
          </p:cNvPr>
          <p:cNvSpPr txBox="1"/>
          <p:nvPr/>
        </p:nvSpPr>
        <p:spPr>
          <a:xfrm>
            <a:off x="1004888" y="293688"/>
            <a:ext cx="2330450" cy="461962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6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OUTLINES</a:t>
            </a:r>
            <a:endParaRPr lang="zh-CN" altLang="en-US" sz="2400" spc="600" dirty="0">
              <a:solidFill>
                <a:schemeClr val="tx2"/>
              </a:solidFill>
              <a:latin typeface="Segoe UI Black" panose="020B0A02040204020203" pitchFamily="34" charset="0"/>
              <a:ea typeface="Microsoft YaHei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470977F-6AD8-47DE-BDF1-A67DF4F9C5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30425" y="1192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A0A000E-4C77-47A2-8501-C81B502F2E4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413000" y="1192213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57072C0-918B-42DA-A252-6818EE1FE56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V="1">
            <a:off x="2695575" y="2039938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DA149F5-7376-4615-9DF0-80F11981715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 flipV="1">
            <a:off x="2986088" y="1466850"/>
            <a:ext cx="266700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300CA7F-5A49-4040-832C-8CEB0E74C22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rot="16200000" flipV="1">
            <a:off x="2137569" y="1764506"/>
            <a:ext cx="268288" cy="282575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1" name="文本框 11">
            <a:extLst>
              <a:ext uri="{FF2B5EF4-FFF2-40B4-BE49-F238E27FC236}">
                <a16:creationId xmlns:a16="http://schemas.microsoft.com/office/drawing/2014/main" id="{319A5F79-069A-45B0-8588-E99039A5EF8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19474" y="1443038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sz="4000" dirty="0">
                <a:latin typeface="Adobe Garamond Pro Bold" panose="02020702060506020403" pitchFamily="18" charset="0"/>
              </a:rPr>
              <a:t>Generative Models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17" name="任意多边形 16">
            <a:extLst>
              <a:ext uri="{FF2B5EF4-FFF2-40B4-BE49-F238E27FC236}">
                <a16:creationId xmlns:a16="http://schemas.microsoft.com/office/drawing/2014/main" id="{40BC3905-7BAD-4062-9826-5C53C1AF96A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30425" y="2525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C1D0B3-E00A-42B5-8AFB-67C9F61D908F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2413000" y="2525713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721021-DC12-4DE2-A54B-E8FFFAB99FE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 flipV="1">
            <a:off x="2695575" y="3373438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BCEA5CC-B2CA-47CD-AE79-A773DCDAF48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rot="16200000" flipV="1">
            <a:off x="2986088" y="2800350"/>
            <a:ext cx="266700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B439DD-904F-45C1-BD8F-F610FD91A8F9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rot="16200000" flipV="1">
            <a:off x="2137569" y="3098006"/>
            <a:ext cx="268288" cy="282575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37" name="文本框 6">
            <a:extLst>
              <a:ext uri="{FF2B5EF4-FFF2-40B4-BE49-F238E27FC236}">
                <a16:creationId xmlns:a16="http://schemas.microsoft.com/office/drawing/2014/main" id="{FE87E41B-E31C-4048-875F-0E6DC8E5034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19474" y="2667117"/>
            <a:ext cx="8694739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257752BC-612D-4668-8E22-E7337A0AF4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130425" y="38592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CAD40A">
                <a:lumMod val="20000"/>
                <a:lumOff val="80000"/>
              </a:srgbClr>
            </a:solidFill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3</a:t>
            </a:r>
            <a:endParaRPr lang="zh-CN" altLang="en-US" sz="32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6BADE29-6267-4588-B722-1F58D87DC936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2413000" y="3859213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B479A8-8F73-4B17-9B81-26540F2B4EA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2695575" y="4706938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8541BE1-A330-4FE0-B670-5219DCFD72A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 rot="16200000" flipV="1">
            <a:off x="2986088" y="4133850"/>
            <a:ext cx="266700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D692D7A-E9AC-4934-BFED-5057FF7ECF0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rot="16200000" flipV="1">
            <a:off x="2137569" y="4431506"/>
            <a:ext cx="268288" cy="282575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3" name="文本框 23">
            <a:extLst>
              <a:ext uri="{FF2B5EF4-FFF2-40B4-BE49-F238E27FC236}">
                <a16:creationId xmlns:a16="http://schemas.microsoft.com/office/drawing/2014/main" id="{FFFC4E42-53D0-4C8C-82B8-23DA9116EC1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419474" y="4045405"/>
            <a:ext cx="7618411" cy="93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GAN Extensions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3" name="任意多边形 32">
            <a:extLst>
              <a:ext uri="{FF2B5EF4-FFF2-40B4-BE49-F238E27FC236}">
                <a16:creationId xmlns:a16="http://schemas.microsoft.com/office/drawing/2014/main" id="{00A33B2C-F54D-4F91-BD12-AE1F6AC310C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2130425" y="5192713"/>
            <a:ext cx="1130300" cy="1130300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/>
              <a:t>4</a:t>
            </a:r>
            <a:endParaRPr lang="zh-CN" altLang="en-US" sz="3200" b="1" dirty="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0C923C3-13AA-41AA-A7FC-B63E55C07964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 flipV="1">
            <a:off x="2413000" y="5192713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C875D87-51F5-4828-B7F1-4C3FE9F9ACF6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2695575" y="6040438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56AACEE-46C6-41EF-A6D4-6A42582265C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 rot="16200000" flipV="1">
            <a:off x="2986088" y="5467350"/>
            <a:ext cx="266700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CA2D590-534A-4E6A-A6F8-4C6C9B127C8A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rot="16200000" flipV="1">
            <a:off x="2137569" y="5765006"/>
            <a:ext cx="268288" cy="282575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5149" name="文本框 31">
            <a:extLst>
              <a:ext uri="{FF2B5EF4-FFF2-40B4-BE49-F238E27FC236}">
                <a16:creationId xmlns:a16="http://schemas.microsoft.com/office/drawing/2014/main" id="{45FDF6EA-5BC9-4BBF-99A6-DF690E9FE173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19474" y="5364089"/>
            <a:ext cx="76184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>
              <a:lnSpc>
                <a:spcPct val="120000"/>
              </a:lnSpc>
              <a:defRPr sz="3200" b="1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40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Discussion</a:t>
            </a:r>
            <a:endParaRPr lang="zh-CN" altLang="en-US" sz="40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BDDDA7A-6399-4A96-A8D2-302B06514895}"/>
              </a:ext>
            </a:extLst>
          </p:cNvPr>
          <p:cNvSpPr/>
          <p:nvPr/>
        </p:nvSpPr>
        <p:spPr>
          <a:xfrm>
            <a:off x="3067665" y="271463"/>
            <a:ext cx="7113767" cy="492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 13">
            <a:extLst>
              <a:ext uri="{FF2B5EF4-FFF2-40B4-BE49-F238E27FC236}">
                <a16:creationId xmlns:a16="http://schemas.microsoft.com/office/drawing/2014/main" id="{A5693F82-B3DA-48DB-A865-EBFBE3C00CB0}"/>
              </a:ext>
            </a:extLst>
          </p:cNvPr>
          <p:cNvSpPr/>
          <p:nvPr/>
        </p:nvSpPr>
        <p:spPr>
          <a:xfrm rot="10800000" flipV="1">
            <a:off x="515938" y="274638"/>
            <a:ext cx="361950" cy="49212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F3C6C9-5C81-4E34-A4A3-171F3A2A7080}"/>
              </a:ext>
            </a:extLst>
          </p:cNvPr>
          <p:cNvSpPr txBox="1"/>
          <p:nvPr/>
        </p:nvSpPr>
        <p:spPr>
          <a:xfrm>
            <a:off x="992187" y="271464"/>
            <a:ext cx="5103813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Adobe Garamond Pro Bold" panose="02020702060506020403" pitchFamily="18" charset="0"/>
                <a:cs typeface="Segoe UI Semibold" panose="020B0702040204020203" pitchFamily="34" charset="0"/>
              </a:rPr>
              <a:t>Fundaments</a:t>
            </a:r>
            <a:endParaRPr lang="zh-CN" altLang="en-US" sz="2800" dirty="0">
              <a:latin typeface="Adobe Garamond Pro Bold" panose="02020702060506020403" pitchFamily="18" charset="0"/>
              <a:cs typeface="Segoe UI Semibold" panose="020B0702040204020203" pitchFamily="34" charset="0"/>
            </a:endParaRPr>
          </a:p>
        </p:txBody>
      </p:sp>
      <p:sp>
        <p:nvSpPr>
          <p:cNvPr id="3" name="AutoShape 2" descr="{\displaystyle \left\{y_{1},y_{2},\ldots \right\}}">
            <a:extLst>
              <a:ext uri="{FF2B5EF4-FFF2-40B4-BE49-F238E27FC236}">
                <a16:creationId xmlns:a16="http://schemas.microsoft.com/office/drawing/2014/main" id="{4D99F3DB-B69A-4A3E-926C-2BC0A23EDD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716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B95967-0416-43AC-BC12-50F58BA4C717}"/>
              </a:ext>
            </a:extLst>
          </p:cNvPr>
          <p:cNvSpPr txBox="1"/>
          <p:nvPr/>
        </p:nvSpPr>
        <p:spPr>
          <a:xfrm>
            <a:off x="515937" y="914721"/>
            <a:ext cx="841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dobe Garamond Pro Bold" panose="02020702060506020403" pitchFamily="18" charset="0"/>
              </a:rPr>
              <a:t>Adversarial Process in Game Theory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A14C51-D562-4D22-9448-FA498FCAE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"/>
          <a:stretch/>
        </p:blipFill>
        <p:spPr>
          <a:xfrm>
            <a:off x="614260" y="1709009"/>
            <a:ext cx="10218438" cy="19507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B26F86-D8C9-4CF0-907E-4D39E036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4" y="4712256"/>
            <a:ext cx="1883935" cy="1152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3F9131-7E13-46B9-9AB1-37F82758C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889" y="4712257"/>
            <a:ext cx="1276350" cy="11525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D4934E-2A1C-415D-843E-2FCD1BC78506}"/>
              </a:ext>
            </a:extLst>
          </p:cNvPr>
          <p:cNvSpPr txBox="1"/>
          <p:nvPr/>
        </p:nvSpPr>
        <p:spPr>
          <a:xfrm>
            <a:off x="4370533" y="4380577"/>
            <a:ext cx="77384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Garamond Pro" panose="02020502060506020403" pitchFamily="18" charset="0"/>
              </a:rPr>
              <a:t>They fight against each other, endlessly attempting to outdo each other. In the process, they both become stronger. This process is called Adversarial Process in mini-max game model in Game Theory.</a:t>
            </a:r>
          </a:p>
        </p:txBody>
      </p:sp>
    </p:spTree>
    <p:extLst>
      <p:ext uri="{BB962C8B-B14F-4D97-AF65-F5344CB8AC3E}">
        <p14:creationId xmlns:p14="http://schemas.microsoft.com/office/powerpoint/2010/main" val="844795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"/>
  <p:tag name="KSO_WM_UNIT_ID" val="259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9"/>
  <p:tag name="KSO_WM_UNIT_ID" val="259*m_i*1_9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0"/>
  <p:tag name="KSO_WM_UNIT_ID" val="259*m_i*1_10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1"/>
  <p:tag name="KSO_WM_UNIT_ID" val="259*m_i*1_11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2"/>
  <p:tag name="KSO_WM_UNIT_ID" val="259*m_i*1_12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3"/>
  <p:tag name="KSO_WM_UNIT_ID" val="259*m_i*1_13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4"/>
  <p:tag name="KSO_WM_UNIT_ID" val="259*m_i*1_14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5"/>
  <p:tag name="KSO_WM_UNIT_ID" val="259*m_i*1_15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6"/>
  <p:tag name="KSO_WM_UNIT_ID" val="259*m_i*1_16"/>
  <p:tag name="KSO_WM_UNIT_CLEAR" val="1"/>
  <p:tag name="KSO_WM_UNIT_LAYERLEVEL" val="1_1"/>
  <p:tag name="KSO_WM_BEAUTIFY_FLAG" val="#wm#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"/>
  <p:tag name="KSO_WM_UNIT_ID" val="259*m_i*1_2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7"/>
  <p:tag name="KSO_WM_UNIT_ID" val="259*m_i*1_17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8"/>
  <p:tag name="KSO_WM_UNIT_ID" val="259*m_i*1_18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9"/>
  <p:tag name="KSO_WM_UNIT_ID" val="259*m_i*1_19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0"/>
  <p:tag name="KSO_WM_UNIT_ID" val="259*m_i*1_20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4_1"/>
  <p:tag name="KSO_WM_UNIT_ID" val="259*m_h_f*1_4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"/>
  <p:tag name="KSO_WM_UNIT_ID" val="259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"/>
  <p:tag name="KSO_WM_UNIT_ID" val="259*m_i*1_2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4"/>
  <p:tag name="KSO_WM_UNIT_ID" val="259*m_i*1_4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5"/>
  <p:tag name="KSO_WM_UNIT_ID" val="259*m_i*1_5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6"/>
  <p:tag name="KSO_WM_UNIT_ID" val="259*m_i*1_6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7"/>
  <p:tag name="KSO_WM_UNIT_ID" val="259*m_i*1_7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8"/>
  <p:tag name="KSO_WM_UNIT_ID" val="259*m_i*1_8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9"/>
  <p:tag name="KSO_WM_UNIT_ID" val="259*m_i*1_9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0"/>
  <p:tag name="KSO_WM_UNIT_ID" val="259*m_i*1_10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1"/>
  <p:tag name="KSO_WM_UNIT_ID" val="259*m_i*1_11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2"/>
  <p:tag name="KSO_WM_UNIT_ID" val="259*m_i*1_12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3"/>
  <p:tag name="KSO_WM_UNIT_ID" val="259*m_i*1_13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4"/>
  <p:tag name="KSO_WM_UNIT_ID" val="259*m_i*1_4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4"/>
  <p:tag name="KSO_WM_UNIT_ID" val="259*m_i*1_14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5"/>
  <p:tag name="KSO_WM_UNIT_ID" val="259*m_i*1_15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6"/>
  <p:tag name="KSO_WM_UNIT_ID" val="259*m_i*1_16"/>
  <p:tag name="KSO_WM_UNIT_CLEAR" val="1"/>
  <p:tag name="KSO_WM_UNIT_LAYERLEVEL" val="1_1"/>
  <p:tag name="KSO_WM_BEAUTIFY_FLAG" val="#wm#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7"/>
  <p:tag name="KSO_WM_UNIT_ID" val="259*m_i*1_17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8"/>
  <p:tag name="KSO_WM_UNIT_ID" val="259*m_i*1_18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9"/>
  <p:tag name="KSO_WM_UNIT_ID" val="259*m_i*1_19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0"/>
  <p:tag name="KSO_WM_UNIT_ID" val="259*m_i*1_20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4_1"/>
  <p:tag name="KSO_WM_UNIT_ID" val="259*m_h_f*1_4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"/>
  <p:tag name="KSO_WM_UNIT_ID" val="259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5"/>
  <p:tag name="KSO_WM_UNIT_ID" val="259*m_i*1_5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"/>
  <p:tag name="KSO_WM_UNIT_ID" val="259*m_i*1_2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4"/>
  <p:tag name="KSO_WM_UNIT_ID" val="259*m_i*1_4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5"/>
  <p:tag name="KSO_WM_UNIT_ID" val="259*m_i*1_5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6"/>
  <p:tag name="KSO_WM_UNIT_ID" val="259*m_i*1_6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7"/>
  <p:tag name="KSO_WM_UNIT_ID" val="259*m_i*1_7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8"/>
  <p:tag name="KSO_WM_UNIT_ID" val="259*m_i*1_8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9"/>
  <p:tag name="KSO_WM_UNIT_ID" val="259*m_i*1_9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0"/>
  <p:tag name="KSO_WM_UNIT_ID" val="259*m_i*1_10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1"/>
  <p:tag name="KSO_WM_UNIT_ID" val="259*m_i*1_11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2"/>
  <p:tag name="KSO_WM_UNIT_ID" val="259*m_i*1_12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3"/>
  <p:tag name="KSO_WM_UNIT_ID" val="259*m_i*1_13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4"/>
  <p:tag name="KSO_WM_UNIT_ID" val="259*m_i*1_14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5"/>
  <p:tag name="KSO_WM_UNIT_ID" val="259*m_i*1_15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6"/>
  <p:tag name="KSO_WM_UNIT_ID" val="259*m_i*1_16"/>
  <p:tag name="KSO_WM_UNIT_CLEAR" val="1"/>
  <p:tag name="KSO_WM_UNIT_LAYERLEVEL" val="1_1"/>
  <p:tag name="KSO_WM_BEAUTIFY_FLAG" val="#wm#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7"/>
  <p:tag name="KSO_WM_UNIT_ID" val="259*m_i*1_17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8"/>
  <p:tag name="KSO_WM_UNIT_ID" val="259*m_i*1_18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6"/>
  <p:tag name="KSO_WM_UNIT_ID" val="259*m_i*1_6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9"/>
  <p:tag name="KSO_WM_UNIT_ID" val="259*m_i*1_19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0"/>
  <p:tag name="KSO_WM_UNIT_ID" val="259*m_i*1_20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4_1"/>
  <p:tag name="KSO_WM_UNIT_ID" val="259*m_h_f*1_4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"/>
  <p:tag name="KSO_WM_UNIT_ID" val="259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"/>
  <p:tag name="KSO_WM_UNIT_ID" val="259*m_i*1_2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4"/>
  <p:tag name="KSO_WM_UNIT_ID" val="259*m_i*1_4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5"/>
  <p:tag name="KSO_WM_UNIT_ID" val="259*m_i*1_5"/>
  <p:tag name="KSO_WM_UNIT_CLEAR" val="1"/>
  <p:tag name="KSO_WM_UNIT_LAYERLEVEL" val="1_1"/>
  <p:tag name="KSO_WM_BEAUTIFY_FLAG" val="#wm#"/>
  <p:tag name="KSO_WM_DIAGRAM_GROUP_CODE" val="m1-1"/>
  <p:tag name="KSO_WM_UNIT_LINE_FORE_SCHEMECOLOR_INDEX" val="5"/>
  <p:tag name="KSO_WM_UNIT_LINE_FILL_TYPE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6"/>
  <p:tag name="KSO_WM_UNIT_ID" val="259*m_i*1_6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7"/>
  <p:tag name="KSO_WM_UNIT_ID" val="259*m_i*1_7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7"/>
  <p:tag name="KSO_WM_UNIT_ID" val="259*m_i*1_7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8"/>
  <p:tag name="KSO_WM_UNIT_ID" val="259*m_i*1_8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9"/>
  <p:tag name="KSO_WM_UNIT_ID" val="259*m_i*1_9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0"/>
  <p:tag name="KSO_WM_UNIT_ID" val="259*m_i*1_10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1"/>
  <p:tag name="KSO_WM_UNIT_ID" val="259*m_i*1_11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2"/>
  <p:tag name="KSO_WM_UNIT_ID" val="259*m_i*1_12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3"/>
  <p:tag name="KSO_WM_UNIT_ID" val="259*m_i*1_13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4"/>
  <p:tag name="KSO_WM_UNIT_ID" val="259*m_i*1_14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5"/>
  <p:tag name="KSO_WM_UNIT_ID" val="259*m_i*1_15"/>
  <p:tag name="KSO_WM_UNIT_CLEAR" val="1"/>
  <p:tag name="KSO_WM_UNIT_LAYERLEVEL" val="1_1"/>
  <p:tag name="KSO_WM_BEAUTIFY_FLAG" val="#wm#"/>
  <p:tag name="KSO_WM_DIAGRAM_GROUP_CODE" val="m1-1"/>
  <p:tag name="KSO_WM_UNIT_LINE_FORE_SCHEMECOLOR_INDEX" val="7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8"/>
  <p:tag name="KSO_WM_UNIT_ID" val="259*m_i*1_8"/>
  <p:tag name="KSO_WM_UNIT_CLEAR" val="1"/>
  <p:tag name="KSO_WM_UNIT_LAYERLEVEL" val="1_1"/>
  <p:tag name="KSO_WM_BEAUTIFY_FLAG" val="#wm#"/>
  <p:tag name="KSO_WM_DIAGRAM_GROUP_CODE" val="m1-1"/>
  <p:tag name="KSO_WM_UNIT_LINE_FORE_SCHEMECOLOR_INDEX" val="6"/>
  <p:tag name="KSO_WM_UNIT_LINE_FILL_TYPE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6"/>
  <p:tag name="KSO_WM_UNIT_ID" val="259*m_i*1_16"/>
  <p:tag name="KSO_WM_UNIT_CLEAR" val="1"/>
  <p:tag name="KSO_WM_UNIT_LAYERLEVEL" val="1_1"/>
  <p:tag name="KSO_WM_BEAUTIFY_FLAG" val="#wm#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7"/>
  <p:tag name="KSO_WM_UNIT_ID" val="259*m_i*1_17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8"/>
  <p:tag name="KSO_WM_UNIT_ID" val="259*m_i*1_18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19"/>
  <p:tag name="KSO_WM_UNIT_ID" val="259*m_i*1_19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i"/>
  <p:tag name="KSO_WM_UNIT_INDEX" val="1_20"/>
  <p:tag name="KSO_WM_UNIT_ID" val="259*m_i*1_20"/>
  <p:tag name="KSO_WM_UNIT_CLEAR" val="1"/>
  <p:tag name="KSO_WM_UNIT_LAYERLEVEL" val="1_1"/>
  <p:tag name="KSO_WM_BEAUTIFY_FLAG" val="#wm#"/>
  <p:tag name="KSO_WM_DIAGRAM_GROUP_CODE" val="m1-1"/>
  <p:tag name="KSO_WM_UNIT_LINE_FORE_SCHEMECOLOR_INDEX" val="8"/>
  <p:tag name="KSO_WM_UNIT_LINE_FILL_TYPE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31"/>
  <p:tag name="KSO_WM_UNIT_TYPE" val="m_h_f"/>
  <p:tag name="KSO_WM_UNIT_INDEX" val="1_4_1"/>
  <p:tag name="KSO_WM_UNIT_ID" val="259*m_h_f*1_4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" val="LOREM IPSUM DOLOR SIT AMET, CONSECTETUR ADIPISICING ELIT, SED"/>
  <p:tag name="KSO_WM_BEAUTIFY_FLAG" val="#wm#"/>
  <p:tag name="KSO_WM_DIAGRAM_GROUP_CODE" val="m1-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554</Words>
  <Application>Microsoft Office PowerPoint</Application>
  <PresentationFormat>宽屏</PresentationFormat>
  <Paragraphs>144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微软雅黑</vt:lpstr>
      <vt:lpstr>Adobe Garamond Pro</vt:lpstr>
      <vt:lpstr>Adobe Garamond Pro Bold</vt:lpstr>
      <vt:lpstr>Arial</vt:lpstr>
      <vt:lpstr>Calibri</vt:lpstr>
      <vt:lpstr>Calibri Light</vt:lpstr>
      <vt:lpstr>Cambria Math</vt:lpstr>
      <vt:lpstr>Eras Light ITC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Simple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建 王</dc:creator>
  <cp:lastModifiedBy>建 王</cp:lastModifiedBy>
  <cp:revision>53</cp:revision>
  <dcterms:created xsi:type="dcterms:W3CDTF">2019-10-25T04:37:22Z</dcterms:created>
  <dcterms:modified xsi:type="dcterms:W3CDTF">2019-10-25T12:02:09Z</dcterms:modified>
</cp:coreProperties>
</file>